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Robo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9554450-BA0F-412A-872A-BEECEC4A0178}">
  <a:tblStyle styleId="{A9554450-BA0F-412A-872A-BEECEC4A017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oboto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Roboto-italic.fntdata"/><Relationship Id="rId16" Type="http://schemas.openxmlformats.org/officeDocument/2006/relationships/slide" Target="slides/slide10.xml"/><Relationship Id="rId38" Type="http://schemas.openxmlformats.org/officeDocument/2006/relationships/font" Target="fonts/Robo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913109129a_0_1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913109129a_0_1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913109129a_0_1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913109129a_0_1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Current Ratio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Includes </a:t>
            </a:r>
            <a:r>
              <a:rPr b="1" lang="en">
                <a:solidFill>
                  <a:schemeClr val="dk1"/>
                </a:solidFill>
              </a:rPr>
              <a:t>all current assets</a:t>
            </a:r>
            <a:r>
              <a:rPr lang="en">
                <a:solidFill>
                  <a:schemeClr val="dk1"/>
                </a:solidFill>
              </a:rPr>
              <a:t> (cash, receivables, inventory, etc.).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Quick Ratio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Includes </a:t>
            </a:r>
            <a:r>
              <a:rPr b="1" lang="en">
                <a:solidFill>
                  <a:schemeClr val="dk1"/>
                </a:solidFill>
              </a:rPr>
              <a:t>only the most liquid assets</a:t>
            </a:r>
            <a:r>
              <a:rPr lang="en">
                <a:solidFill>
                  <a:schemeClr val="dk1"/>
                </a:solidFill>
              </a:rPr>
              <a:t> (cash + marketable securities + receivables).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913109129a_0_1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913109129a_0_1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Over 15 years, Computers/Tech consistently maintained the strongest quick ratio (~1.1–1.25 median), while Real Estate and Crops repeatedly fell into sub-1.0 territory during every major shock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913109129a_0_1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913109129a_0_1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913109129a_0_1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913109129a_0_1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913109129a_0_1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913109129a_0_1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913109129a_0_1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913109129a_0_1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913109129a_0_1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913109129a_0_1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913109129a_0_16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913109129a_0_16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913109129a_0_16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913109129a_0_16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913109129a_0_1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913109129a_0_1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913109129a_0_1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913109129a_0_1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913109129a_0_1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913109129a_0_1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913109129a_0_1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913109129a_0_1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913109129a_0_17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913109129a_0_1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913109129a_0_1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913109129a_0_1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913109129a_0_1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913109129a_0_1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913109129a_0_1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913109129a_0_1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913109129a_0_17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913109129a_0_17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913109129a_0_17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913109129a_0_17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913109129a_0_1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913109129a_0_1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913109129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913109129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acabb8a38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acabb8a38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913109129a_0_1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913109129a_0_1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graph shows generally steady growth from 2009–2022, with small dips corresponding to the post-financial crisis recovery and the COVID-19 shock, highlighting periods where companies faced heightened external pressures.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913109129a_0_1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913109129a_0_1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913109129a_0_1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913109129a_0_1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Unemployment spikes in the aftermath of the GFC, gradually declines during the recovery and expansion periods, and rises again sharply during the COVID-19 shock, highlighting the labor market stresses companies had to navigate.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913109129a_0_1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913109129a_0_1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rate drops sharply after the GFC, stays low through the recovery, rises modestly during commodity shocks, falls again during COVID-19, and then climbs post-pandemic amid inflationary pressures, shaping corporate borrowing and liquidity strategies.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913109129a_0_1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913109129a_0_1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 stress peaks during the post-GFC recession and the COVID-19 shock, highlighting periods when companies faced heightened external financial pressures and needed robust resilience strategies.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913109129a_0_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913109129a_0_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BBB</a:t>
            </a:r>
            <a:r>
              <a:rPr lang="en">
                <a:solidFill>
                  <a:schemeClr val="dk1"/>
                </a:solidFill>
              </a:rPr>
              <a:t> refers to a </a:t>
            </a:r>
            <a:r>
              <a:rPr b="1" lang="en">
                <a:solidFill>
                  <a:schemeClr val="dk1"/>
                </a:solidFill>
              </a:rPr>
              <a:t>credit rating</a:t>
            </a:r>
            <a:r>
              <a:rPr lang="en">
                <a:solidFill>
                  <a:schemeClr val="dk1"/>
                </a:solidFill>
              </a:rPr>
              <a:t> assigned to corporate bonds by rating agencies like </a:t>
            </a:r>
            <a:r>
              <a:rPr b="1" lang="en">
                <a:solidFill>
                  <a:schemeClr val="dk1"/>
                </a:solidFill>
              </a:rPr>
              <a:t>S&amp;P, Fitch, and Moody’s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</a:t>
            </a:r>
            <a:r>
              <a:rPr b="1" lang="en">
                <a:solidFill>
                  <a:schemeClr val="dk1"/>
                </a:solidFill>
              </a:rPr>
              <a:t>BBB corporate bond spread</a:t>
            </a:r>
            <a:r>
              <a:rPr lang="en">
                <a:solidFill>
                  <a:schemeClr val="dk1"/>
                </a:solidFill>
              </a:rPr>
              <a:t> reflects how risky the market thinks corporate debt is.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■"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■"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■"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buNone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>
              <a:buNone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>
              <a:buNone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>
              <a:buNone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>
              <a:buNone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>
              <a:buNone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>
              <a:buNone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>
              <a:buNone/>
              <a:defRPr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80">
                <a:latin typeface="Times New Roman"/>
                <a:ea typeface="Times New Roman"/>
                <a:cs typeface="Times New Roman"/>
                <a:sym typeface="Times New Roman"/>
              </a:rPr>
              <a:t>Analyzing the Drivers of Corporate Financial Resilience</a:t>
            </a:r>
            <a:endParaRPr sz="368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Shyam Sankar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type="title"/>
          </p:nvPr>
        </p:nvSpPr>
        <p:spPr>
          <a:xfrm>
            <a:off x="311700" y="454897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pic>
        <p:nvPicPr>
          <p:cNvPr id="156" name="Google Shape;156;p22" title="Screenshot 2025-12-01 at 8.11.2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950" y="1017725"/>
            <a:ext cx="7649423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311700" y="474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/>
              <a:t>Industry Liquidity Analysis</a:t>
            </a:r>
            <a:endParaRPr sz="2500"/>
          </a:p>
        </p:txBody>
      </p:sp>
      <p:sp>
        <p:nvSpPr>
          <p:cNvPr id="162" name="Google Shape;16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To understand how different sectors withstand economic shocks, we begin by examining key </a:t>
            </a:r>
            <a:r>
              <a:rPr b="1" lang="en" sz="1600">
                <a:solidFill>
                  <a:schemeClr val="dk1"/>
                </a:solidFill>
              </a:rPr>
              <a:t>liquidity ratios</a:t>
            </a:r>
            <a:r>
              <a:rPr lang="en" sz="1600">
                <a:solidFill>
                  <a:schemeClr val="dk1"/>
                </a:solidFill>
              </a:rPr>
              <a:t>, which indicate a company’s ability to meet short-term obligations.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Quick Ratio</a:t>
            </a:r>
            <a:br>
              <a:rPr b="1" lang="en" sz="1600">
                <a:solidFill>
                  <a:schemeClr val="dk1"/>
                </a:solidFill>
              </a:rPr>
            </a:br>
            <a:r>
              <a:rPr lang="en" sz="1600">
                <a:solidFill>
                  <a:schemeClr val="dk1"/>
                </a:solidFill>
              </a:rPr>
              <a:t> Measures how well a firm can cover its short-term liabilities using only its most liquid assets</a:t>
            </a:r>
            <a:r>
              <a:rPr lang="en" sz="1600"/>
              <a:t>, </a:t>
            </a:r>
            <a:r>
              <a:rPr lang="en" sz="1600">
                <a:solidFill>
                  <a:schemeClr val="dk1"/>
                </a:solidFill>
              </a:rPr>
              <a:t>cash, receivables, and marketable securities.</a:t>
            </a:r>
            <a:br>
              <a:rPr lang="en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Current Ratio</a:t>
            </a:r>
            <a:br>
              <a:rPr b="1" lang="en" sz="1600">
                <a:solidFill>
                  <a:schemeClr val="dk1"/>
                </a:solidFill>
              </a:rPr>
            </a:br>
            <a:r>
              <a:rPr lang="en" sz="1600">
                <a:solidFill>
                  <a:schemeClr val="dk1"/>
                </a:solidFill>
              </a:rPr>
              <a:t> Assesses overall short-term financial health by comparing all current assets to current liabilities.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These ratios help reveal how prepared industries like </a:t>
            </a:r>
            <a:r>
              <a:rPr b="1" lang="en" sz="1600">
                <a:solidFill>
                  <a:schemeClr val="dk1"/>
                </a:solidFill>
              </a:rPr>
              <a:t>Crop Production</a:t>
            </a:r>
            <a:r>
              <a:rPr lang="en" sz="1600">
                <a:solidFill>
                  <a:schemeClr val="dk1"/>
                </a:solidFill>
              </a:rPr>
              <a:t>, </a:t>
            </a:r>
            <a:r>
              <a:rPr b="1" lang="en" sz="1600">
                <a:solidFill>
                  <a:schemeClr val="dk1"/>
                </a:solidFill>
              </a:rPr>
              <a:t>Software</a:t>
            </a:r>
            <a:r>
              <a:rPr lang="en" sz="1600">
                <a:solidFill>
                  <a:schemeClr val="dk1"/>
                </a:solidFill>
              </a:rPr>
              <a:t>, and </a:t>
            </a:r>
            <a:r>
              <a:rPr b="1" lang="en" sz="1600">
                <a:solidFill>
                  <a:schemeClr val="dk1"/>
                </a:solidFill>
              </a:rPr>
              <a:t>Real Estate</a:t>
            </a:r>
            <a:r>
              <a:rPr lang="en" sz="1600">
                <a:solidFill>
                  <a:schemeClr val="dk1"/>
                </a:solidFill>
              </a:rPr>
              <a:t> are to handle sudden disruptions in cash flow or economic uncertainty.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Quick Ratio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4" title="Screenshot 2025-12-01 at 8.19.31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072701" cy="3125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4"/>
          <p:cNvSpPr txBox="1"/>
          <p:nvPr/>
        </p:nvSpPr>
        <p:spPr>
          <a:xfrm>
            <a:off x="150475" y="4237175"/>
            <a:ext cx="88410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Over 15 years, Computers/Tech consistently maintained the strongest quick ratio (~1.1–1.25 median), while Real Estate and Crops repeatedly fell into sub-1.0 territory during every major shock.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Ratio</a:t>
            </a:r>
            <a:endParaRPr/>
          </a:p>
        </p:txBody>
      </p:sp>
      <p:sp>
        <p:nvSpPr>
          <p:cNvPr id="175" name="Google Shape;175;p25"/>
          <p:cNvSpPr txBox="1"/>
          <p:nvPr>
            <p:ph idx="1" type="body"/>
          </p:nvPr>
        </p:nvSpPr>
        <p:spPr>
          <a:xfrm>
            <a:off x="311700" y="4218300"/>
            <a:ext cx="8520600" cy="8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Crops/Agriculture repeatedly showed the strongest current ratio (often &gt;2.0) through every crisis, while Real Estate was the most fragile — collapsing below 1.0 in the GFC and slipping again when rates rose.</a:t>
            </a:r>
            <a:endParaRPr/>
          </a:p>
        </p:txBody>
      </p:sp>
      <p:pic>
        <p:nvPicPr>
          <p:cNvPr id="176" name="Google Shape;176;p25" title="Screenshot 2025-12-01 at 8.24.1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32350"/>
            <a:ext cx="9144003" cy="3125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Leverage Analysis</a:t>
            </a:r>
            <a:endParaRPr/>
          </a:p>
        </p:txBody>
      </p:sp>
      <p:sp>
        <p:nvSpPr>
          <p:cNvPr id="182" name="Google Shape;18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To evaluate the long-term financial stability of each sector, we examine key </a:t>
            </a:r>
            <a:r>
              <a:rPr b="1" lang="en" sz="1600">
                <a:solidFill>
                  <a:schemeClr val="dk1"/>
                </a:solidFill>
              </a:rPr>
              <a:t>leverage ratios</a:t>
            </a:r>
            <a:r>
              <a:rPr lang="en" sz="1600">
                <a:solidFill>
                  <a:schemeClr val="dk1"/>
                </a:solidFill>
              </a:rPr>
              <a:t>, which show how heavily an industry relies on debt to finance its operations.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Total Liabilities / Net Worth (%)</a:t>
            </a:r>
            <a:br>
              <a:rPr b="1" lang="en" sz="1600">
                <a:solidFill>
                  <a:schemeClr val="dk1"/>
                </a:solidFill>
              </a:rPr>
            </a:br>
            <a:r>
              <a:rPr lang="en" sz="1600">
                <a:solidFill>
                  <a:schemeClr val="dk1"/>
                </a:solidFill>
              </a:rPr>
              <a:t> Indicates overall financial leverage by comparing all liabilities to shareholders’ equity. Higher values suggest increased risk and dependence on borrowed capital.</a:t>
            </a:r>
            <a:br>
              <a:rPr lang="en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Current Liabilities / Net Worth (%)</a:t>
            </a:r>
            <a:br>
              <a:rPr b="1" lang="en" sz="1600">
                <a:solidFill>
                  <a:schemeClr val="dk1"/>
                </a:solidFill>
              </a:rPr>
            </a:br>
            <a:r>
              <a:rPr lang="en" sz="1600">
                <a:solidFill>
                  <a:schemeClr val="dk1"/>
                </a:solidFill>
              </a:rPr>
              <a:t> Measures short-term leverage by showing how much of a company’s equity is covered by near-term obligations.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These ratios highlight the capital structure pressures faced by </a:t>
            </a:r>
            <a:r>
              <a:rPr b="1" lang="en" sz="1600">
                <a:solidFill>
                  <a:schemeClr val="dk1"/>
                </a:solidFill>
              </a:rPr>
              <a:t>Crop Production</a:t>
            </a:r>
            <a:r>
              <a:rPr lang="en" sz="1600">
                <a:solidFill>
                  <a:schemeClr val="dk1"/>
                </a:solidFill>
              </a:rPr>
              <a:t>, </a:t>
            </a:r>
            <a:r>
              <a:rPr b="1" lang="en" sz="1600">
                <a:solidFill>
                  <a:schemeClr val="dk1"/>
                </a:solidFill>
              </a:rPr>
              <a:t>Software</a:t>
            </a:r>
            <a:r>
              <a:rPr lang="en" sz="1600">
                <a:solidFill>
                  <a:schemeClr val="dk1"/>
                </a:solidFill>
              </a:rPr>
              <a:t>, and </a:t>
            </a:r>
            <a:r>
              <a:rPr b="1" lang="en" sz="1600">
                <a:solidFill>
                  <a:schemeClr val="dk1"/>
                </a:solidFill>
              </a:rPr>
              <a:t>Real Estate</a:t>
            </a:r>
            <a:r>
              <a:rPr lang="en" sz="1600">
                <a:solidFill>
                  <a:schemeClr val="dk1"/>
                </a:solidFill>
              </a:rPr>
              <a:t>, helping us understand which industries are more vulnerable during periods of economic stress.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Liabilities / Net Worth (%)</a:t>
            </a:r>
            <a:endParaRPr/>
          </a:p>
        </p:txBody>
      </p:sp>
      <p:sp>
        <p:nvSpPr>
          <p:cNvPr id="188" name="Google Shape;188;p27"/>
          <p:cNvSpPr txBox="1"/>
          <p:nvPr>
            <p:ph idx="1" type="body"/>
          </p:nvPr>
        </p:nvSpPr>
        <p:spPr>
          <a:xfrm>
            <a:off x="311700" y="4247900"/>
            <a:ext cx="8520600" cy="8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Real Estate and especially Crops repeatedly piled on debt during every “good times” phase and entered each new crisis with the highest leverage, while Tech/Computers consistently operated with more moderate (though still high) debt-to-equity levels.</a:t>
            </a:r>
            <a:endParaRPr/>
          </a:p>
        </p:txBody>
      </p:sp>
      <p:pic>
        <p:nvPicPr>
          <p:cNvPr id="189" name="Google Shape;189;p27" title="Screenshot 2025-12-01 at 8.28.3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784707" cy="2925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Liabilities / Net Worth (%)</a:t>
            </a:r>
            <a:endParaRPr/>
          </a:p>
        </p:txBody>
      </p:sp>
      <p:sp>
        <p:nvSpPr>
          <p:cNvPr id="195" name="Google Shape;195;p28"/>
          <p:cNvSpPr txBox="1"/>
          <p:nvPr>
            <p:ph idx="1" type="body"/>
          </p:nvPr>
        </p:nvSpPr>
        <p:spPr>
          <a:xfrm>
            <a:off x="311700" y="4247900"/>
            <a:ext cx="8520600" cy="8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Crops/Agriculture repeatedly swings from the lowest to the highest short-term leverage in every cycle, Computers live permanently around 130% (structural), and Real Estate opportunistically loads and unloads short-term debt depending on the property cycle.</a:t>
            </a:r>
            <a:endParaRPr/>
          </a:p>
        </p:txBody>
      </p:sp>
      <p:pic>
        <p:nvPicPr>
          <p:cNvPr id="196" name="Google Shape;196;p28" title="Screenshot 2025-12-01 at 8.29.51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797604" cy="292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/>
              <a:t>Efficiency Ratios</a:t>
            </a:r>
            <a:endParaRPr sz="2500"/>
          </a:p>
        </p:txBody>
      </p:sp>
      <p:sp>
        <p:nvSpPr>
          <p:cNvPr id="202" name="Google Shape;20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To assess how efficiently each sector runs its operations, we analyze key efficiency ratios that show how well industries convert assets and inventory into revenue.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/>
              <a:t>Collection Period (days)</a:t>
            </a:r>
            <a:br>
              <a:rPr b="1" lang="en" sz="1300"/>
            </a:br>
            <a:r>
              <a:rPr lang="en" sz="1300"/>
              <a:t> Indicates how quickly companies collect payments. Lower values show faster cash flow; higher values suggest slower collections and potential liquidity pressure.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/>
              <a:t>Assets / Sales (%)</a:t>
            </a:r>
            <a:br>
              <a:rPr b="1" lang="en" sz="1300"/>
            </a:br>
            <a:r>
              <a:rPr lang="en" sz="1300"/>
              <a:t> Measures asset efficiency. Lower percentages mean assets are being used effectively; higher values point to underutilization.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/>
              <a:t>Sales / Inventory (times)</a:t>
            </a:r>
            <a:br>
              <a:rPr b="1" lang="en" sz="1300"/>
            </a:br>
            <a:r>
              <a:rPr lang="en" sz="1300"/>
              <a:t> Shows how fast inventory is sold. Higher turnover reflects strong demand and efficient management; lower turnover suggests slower movement or excess stock.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These ratios highlight how operationally efficient Crop Production, Software, and Real Estate are, revealing which industries stay agile during economic stress.</a:t>
            </a:r>
            <a:endParaRPr sz="13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/>
              <a:t>Collection Period (days):</a:t>
            </a:r>
            <a:endParaRPr sz="2500"/>
          </a:p>
        </p:txBody>
      </p:sp>
      <p:sp>
        <p:nvSpPr>
          <p:cNvPr id="208" name="Google Shape;208;p30"/>
          <p:cNvSpPr txBox="1"/>
          <p:nvPr>
            <p:ph idx="1" type="body"/>
          </p:nvPr>
        </p:nvSpPr>
        <p:spPr>
          <a:xfrm>
            <a:off x="311700" y="4247900"/>
            <a:ext cx="8520600" cy="8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Real Estate consistently collects in ~2 weeks or less in every environment, Crops hovers around one month, while Computers/Tech distributors have lived with 40-70 day terms for 15 years and got dramatically worse in every crisis.</a:t>
            </a:r>
            <a:endParaRPr/>
          </a:p>
        </p:txBody>
      </p:sp>
      <p:pic>
        <p:nvPicPr>
          <p:cNvPr id="209" name="Google Shape;209;p30" title="Screenshot 2025-12-01 at 8.33.1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708096" cy="2925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Assets / Sales %</a:t>
            </a:r>
            <a:endParaRPr/>
          </a:p>
        </p:txBody>
      </p:sp>
      <p:sp>
        <p:nvSpPr>
          <p:cNvPr id="215" name="Google Shape;215;p31"/>
          <p:cNvSpPr txBox="1"/>
          <p:nvPr>
            <p:ph idx="1" type="body"/>
          </p:nvPr>
        </p:nvSpPr>
        <p:spPr>
          <a:xfrm>
            <a:off x="311700" y="4247900"/>
            <a:ext cx="8520600" cy="8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Computers/Tech consistently dominated with sub-50% asset-to-sales, while Crops hovered 50-150% and Real Estate chronically &gt;200%—proving asset-light models weather every cycle far better than capital-intensive ones.</a:t>
            </a:r>
            <a:endParaRPr/>
          </a:p>
        </p:txBody>
      </p:sp>
      <p:pic>
        <p:nvPicPr>
          <p:cNvPr id="216" name="Google Shape;216;p31" title="Screenshot 2025-12-01 at 8.36.5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09063"/>
            <a:ext cx="8708096" cy="2925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Economic shocks are becoming more frequent and unpredictable, making resilience a critical competitive advantage.</a:t>
            </a:r>
            <a:b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Companies across industries respond differently to the same macro conditions, some withstand disruptions, while others struggle.</a:t>
            </a:r>
            <a:b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Financial ratios like liquidity, leverage, and profitability offer clues, but their behavior changes dramatically across economic cycles.</a:t>
            </a:r>
            <a:b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FP&amp;A teams need clear insights into how external conditions shape internal financial strength.</a:t>
            </a:r>
            <a:b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analyzing 2009–2023, a period filled with crises, recoveries, and rapid shifts, we can uncover what truly drives corporate resilience.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 / Inventory (times)</a:t>
            </a:r>
            <a:endParaRPr/>
          </a:p>
        </p:txBody>
      </p:sp>
      <p:sp>
        <p:nvSpPr>
          <p:cNvPr id="222" name="Google Shape;222;p32"/>
          <p:cNvSpPr txBox="1"/>
          <p:nvPr>
            <p:ph idx="1" type="body"/>
          </p:nvPr>
        </p:nvSpPr>
        <p:spPr>
          <a:xfrm>
            <a:off x="311700" y="4247900"/>
            <a:ext cx="8520600" cy="8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Real Estate dominated turnover (often 30-100x) through every cycle, Computers held reliable 18-29x, while Crops chronically lagged (7-14x) — proving low-inventory models like property outpace asset-heavy models in all environments.</a:t>
            </a:r>
            <a:endParaRPr/>
          </a:p>
        </p:txBody>
      </p:sp>
      <p:pic>
        <p:nvPicPr>
          <p:cNvPr id="223" name="Google Shape;223;p32" title="Screenshot 2025-12-01 at 8.39.21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708096" cy="2925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Profitability Ratios</a:t>
            </a:r>
            <a:endParaRPr/>
          </a:p>
        </p:txBody>
      </p:sp>
      <p:sp>
        <p:nvSpPr>
          <p:cNvPr id="229" name="Google Shape;229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To understand the financial performance of each sector, we examine key profitability ratios that capture how well industries convert revenue and capital into earnings.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/>
              <a:t>Net Profit Margin</a:t>
            </a:r>
            <a:br>
              <a:rPr b="1" lang="en" sz="1400"/>
            </a:br>
            <a:r>
              <a:rPr lang="en" sz="1400"/>
              <a:t> Measures how much profit is kept from each dollar of revenue, indicating overall cost control and pricing power.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/>
              <a:t>Return on Assets (ROA)</a:t>
            </a:r>
            <a:br>
              <a:rPr b="1" lang="en" sz="1400"/>
            </a:br>
            <a:r>
              <a:rPr lang="en" sz="1400"/>
              <a:t> Shows how efficiently a company uses its asset base to generate profits.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/>
              <a:t>Return on Equity (ROE)</a:t>
            </a:r>
            <a:br>
              <a:rPr b="1" lang="en" sz="1400"/>
            </a:br>
            <a:r>
              <a:rPr lang="en" sz="1400"/>
              <a:t> Indicates how effectively the firm uses shareholders’ equity to produce earnings, reflecting overall capital efficiency.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These ratios reveal which industries deliver stronger financial returns and how profitability shifts during different economic conditions.</a:t>
            </a:r>
            <a:endParaRPr b="1" sz="1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 Profit Margin</a:t>
            </a:r>
            <a:endParaRPr/>
          </a:p>
        </p:txBody>
      </p:sp>
      <p:sp>
        <p:nvSpPr>
          <p:cNvPr id="235" name="Google Shape;235;p34"/>
          <p:cNvSpPr txBox="1"/>
          <p:nvPr>
            <p:ph idx="1" type="body"/>
          </p:nvPr>
        </p:nvSpPr>
        <p:spPr>
          <a:xfrm>
            <a:off x="253825" y="4259475"/>
            <a:ext cx="8520600" cy="7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Over the full cycle, Computers/Tech delivered the most consistent and crisis-resistant margins (always positive, peaking in shocks), Crops were volatile but survived, while Real Estate enjoyed fat margins in good times and got crushed the moment rates rose.</a:t>
            </a:r>
            <a:endParaRPr/>
          </a:p>
        </p:txBody>
      </p:sp>
      <p:pic>
        <p:nvPicPr>
          <p:cNvPr id="236" name="Google Shape;236;p34" title="Screenshot 2025-12-01 at 8.42.0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768041" cy="293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on Assets (ROA)</a:t>
            </a:r>
            <a:endParaRPr/>
          </a:p>
        </p:txBody>
      </p:sp>
      <p:sp>
        <p:nvSpPr>
          <p:cNvPr id="242" name="Google Shape;242;p35"/>
          <p:cNvSpPr txBox="1"/>
          <p:nvPr>
            <p:ph idx="1" type="body"/>
          </p:nvPr>
        </p:nvSpPr>
        <p:spPr>
          <a:xfrm>
            <a:off x="253825" y="4259475"/>
            <a:ext cx="8520600" cy="7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Computers/Tech delivered the highest and most resilient ROA in every single period (often 2–10× higher than the others), Crops stayed respectable except when commodity prices collapsed, while Real Estate languished below 2–3 % for most of the cycle and turned negative the moment interest rates rose.</a:t>
            </a:r>
            <a:endParaRPr/>
          </a:p>
        </p:txBody>
      </p:sp>
      <p:pic>
        <p:nvPicPr>
          <p:cNvPr id="243" name="Google Shape;243;p35" title="Screenshot 2025-12-01 at 8.43.5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768041" cy="293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on Equity (ROE)</a:t>
            </a:r>
            <a:endParaRPr/>
          </a:p>
        </p:txBody>
      </p:sp>
      <p:sp>
        <p:nvSpPr>
          <p:cNvPr id="249" name="Google Shape;249;p36"/>
          <p:cNvSpPr txBox="1"/>
          <p:nvPr>
            <p:ph idx="1" type="body"/>
          </p:nvPr>
        </p:nvSpPr>
        <p:spPr>
          <a:xfrm>
            <a:off x="311700" y="4271050"/>
            <a:ext cx="8520600" cy="7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Computers/Tech owners enjoyed the highest, most stable, and most crisis-resistant ROE across the entire 15-year cycle (often 2–10× higher than the others), Crops swung wildly with commodity prices, and Real Estate delivered big ROE only when rates were low and crashed hardest whenever rates rose.</a:t>
            </a:r>
            <a:endParaRPr/>
          </a:p>
        </p:txBody>
      </p:sp>
      <p:pic>
        <p:nvPicPr>
          <p:cNvPr id="250" name="Google Shape;250;p36" title="Screenshot 2025-12-01 at 8.45.4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02596" cy="2948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5" name="Google Shape;255;p37"/>
          <p:cNvGraphicFramePr/>
          <p:nvPr/>
        </p:nvGraphicFramePr>
        <p:xfrm>
          <a:off x="152400" y="15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{A9554450-BA0F-412A-872A-BEECEC4A0178}</a:tableStyleId>
              </a:tblPr>
              <a:tblGrid>
                <a:gridCol w="1266825"/>
                <a:gridCol w="1714500"/>
                <a:gridCol w="6086475"/>
              </a:tblGrid>
              <a:tr h="5360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Period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Best-Performing Industry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Why it dominated (key drivers)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7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GFC Aftermath (2009)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Software/Computers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Highest Quick &amp; Current ratios, strongest ROA (5.7%) and ROE (17.3%), moderate leverage, and still-positive margins while Real Estate was effectively insolvent and Crops was just surviving.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97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Recovery &amp; Expansion (2010–2014)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Software</a:t>
                      </a: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/Computers 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Consistently highest ROA (~6.4%) and ROE (~18–21%), solid liquidity, moderate leverage, and stable margins throughout the entire rebound; asset-light model compounded quietly while others were rebuilding balance sheets.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7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Commodity Shocks (2015–2016)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Software</a:t>
                      </a: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/Computers 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Maintained highest ROA (~6.6%) and ROE (~18–20%), best Quick Ratio, stable leverage, and least affected by collapsing oil/grain prices; Crops got crushed on margins and leverage, Real Estate stayed sluggish.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97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COVID-19 Pandemic (2019–2021)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Software/Computers</a:t>
                      </a: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– decisive blowout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Exploded ROA (9–15%) and ROE (30–60%), margins jumped to 4–5%, turnover held up, and liquidity remained safe; the only sector that actually got stronger during lockdowns and remote-work boom. Real Estate had hot sales but still mediocre returns, Crops drowned in debt and low prices.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97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Inflation &amp; Rate Surge (2021–2022)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Software/Computers </a:t>
                      </a: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 again clear winner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Highest ROA (~11–15%), ROE (~30–47%), and net margins (~5.5%); Quick Ratio held steady while Crops and Real Estate saw liquidity and margins collapse as rates rose. Tech’s low fixed-asset base and pricing power proved bullet-proof against inflation and tightening.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8"/>
          <p:cNvSpPr txBox="1"/>
          <p:nvPr>
            <p:ph type="title"/>
          </p:nvPr>
        </p:nvSpPr>
        <p:spPr>
          <a:xfrm>
            <a:off x="311700" y="394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on Assets (ROA)</a:t>
            </a:r>
            <a:endParaRPr/>
          </a:p>
        </p:txBody>
      </p:sp>
      <p:pic>
        <p:nvPicPr>
          <p:cNvPr id="261" name="Google Shape;261;p38" title="Screenshot 2025-12-01 at 8.59.31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67500"/>
            <a:ext cx="8520602" cy="393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on Equity (ROE)</a:t>
            </a:r>
            <a:endParaRPr/>
          </a:p>
        </p:txBody>
      </p:sp>
      <p:pic>
        <p:nvPicPr>
          <p:cNvPr id="267" name="Google Shape;267;p39" title="Screenshot 2025-12-01 at 9.01.3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160250"/>
            <a:ext cx="8520602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486125" y="1216700"/>
            <a:ext cx="8287500" cy="3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 the entire 15-year cycle covering five major macro shocks, the Software/Computers distribution sector was the undisputed winner in every single period.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delivered: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safest liquidity when crises hit,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lowest volatility in leverage,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fastest and most consistent asset turnover,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by far the highest risk-adjusted returns on both assets and equity.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 Estate only led when interest rates were falling or ultra-low; Crops only looked strong in very narrow windows of high commodity prices. Tech won in the crash, the recovery, the commodity bust, the pandemic, and the rate-hike cycle, the true all-weather champio</a:t>
            </a:r>
            <a:r>
              <a:rPr lang="en" sz="1100">
                <a:solidFill>
                  <a:schemeClr val="dk1"/>
                </a:solidFill>
              </a:rPr>
              <a:t>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73" name="Google Shape;273;p40"/>
          <p:cNvSpPr txBox="1"/>
          <p:nvPr>
            <p:ph type="title"/>
          </p:nvPr>
        </p:nvSpPr>
        <p:spPr>
          <a:xfrm>
            <a:off x="311700" y="42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8" name="Google Shape;278;p41"/>
          <p:cNvGraphicFramePr/>
          <p:nvPr/>
        </p:nvGraphicFramePr>
        <p:xfrm>
          <a:off x="25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{A9554450-BA0F-412A-872A-BEECEC4A0178}</a:tableStyleId>
              </a:tblPr>
              <a:tblGrid>
                <a:gridCol w="3398925"/>
                <a:gridCol w="5745075"/>
              </a:tblGrid>
              <a:tr h="627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Driver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Why it is the #1–#5 resilience factor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80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Superior Liquidity</a:t>
                      </a: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(Quick Ratio consistently &gt;1.0, ideally &gt;1.2)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single strongest separator of survivors vs. casualties in every single crisis. Tech never went below 1.0; Real Estate and Crops repeatedly dipped below 0.8–0.9 and paid the price.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698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Low &amp; Stable Leverage</a:t>
                      </a: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(Total Liabilities / Net Worth &lt;150–180 % across the cycle)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Companies that kept leverage moderate and non-spiking (Tech) survived every shock. Crops and Real Estate routinely crossed 300–500 % before collapsing.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80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Asset-Light Business Model</a:t>
                      </a: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(Assets/Sales % &lt;50 %, high Sales/Inventory turns)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Tech’s median Assets/Sales stayed 26–42 % → produced 2–10× higher ROA/ROE than Crops (70–150 %) or Real Estate (250–350 %). Fixed assets became traps when revenue fell.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698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Persistent Positive Net Margins</a:t>
                      </a: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(even 1–3 % in bad years)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Tech never went negative. Real Estate swung from +15 % to –20 % and Crops from +6 % to –50 % → negative margins instantly triggered death spirals.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80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Pricing Power &amp; Fast Collections</a:t>
                      </a: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(Collection Period &lt;45 days + ability to pass on cost increases)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Real Estate collected in ~12 days and kept margins alive longer; Tech had pricing power to protect margins even at 60-day terms. Crops had neither and suffered most in every downturn.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698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Revenue &amp; Customer Diversification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Implicit in Tech’s steady ratios vs. Crops’ wild swings tied to single-commodity prices and Real Estate’s dependence on interest-rate cycles.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Key Economic Periods Covered (2009–2023)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67" name="Google Shape;67;p15"/>
          <p:cNvGrpSpPr/>
          <p:nvPr/>
        </p:nvGrpSpPr>
        <p:grpSpPr>
          <a:xfrm>
            <a:off x="564633" y="1852850"/>
            <a:ext cx="1915527" cy="1735150"/>
            <a:chOff x="3154233" y="1852850"/>
            <a:chExt cx="1915527" cy="1735150"/>
          </a:xfrm>
        </p:grpSpPr>
        <p:sp>
          <p:nvSpPr>
            <p:cNvPr id="68" name="Google Shape;68;p15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5"/>
            <p:cNvSpPr txBox="1"/>
            <p:nvPr/>
          </p:nvSpPr>
          <p:spPr>
            <a:xfrm>
              <a:off x="3154233" y="3216600"/>
              <a:ext cx="692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2009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" name="Google Shape;70;p15"/>
            <p:cNvSpPr txBox="1"/>
            <p:nvPr/>
          </p:nvSpPr>
          <p:spPr>
            <a:xfrm>
              <a:off x="3386760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latin typeface="Roboto"/>
                  <a:ea typeface="Roboto"/>
                  <a:cs typeface="Roboto"/>
                  <a:sym typeface="Roboto"/>
                </a:rPr>
                <a:t>Post–Financial Crisis Recovery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latin typeface="Roboto"/>
                  <a:ea typeface="Roboto"/>
                  <a:cs typeface="Roboto"/>
                  <a:sym typeface="Roboto"/>
                </a:rPr>
                <a:t>A slow rebuild phase where companies focused on restoring liquidity and stability after the 2008 crash.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71" name="Google Shape;71;p15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72" name="Google Shape;72;p15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3" name="Google Shape;73;p15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74" name="Google Shape;74;p15"/>
          <p:cNvGrpSpPr/>
          <p:nvPr/>
        </p:nvGrpSpPr>
        <p:grpSpPr>
          <a:xfrm>
            <a:off x="1828196" y="2702596"/>
            <a:ext cx="1928205" cy="1744206"/>
            <a:chOff x="1828196" y="2702596"/>
            <a:chExt cx="1928205" cy="1744206"/>
          </a:xfrm>
        </p:grpSpPr>
        <p:sp>
          <p:nvSpPr>
            <p:cNvPr id="75" name="Google Shape;75;p15"/>
            <p:cNvSpPr/>
            <p:nvPr/>
          </p:nvSpPr>
          <p:spPr>
            <a:xfrm>
              <a:off x="2191011" y="3079475"/>
              <a:ext cx="1294800" cy="133500"/>
            </a:xfrm>
            <a:prstGeom prst="rect">
              <a:avLst/>
            </a:prstGeom>
            <a:solidFill>
              <a:srgbClr val="085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1828196" y="2702596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2013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" name="Google Shape;77;p15"/>
            <p:cNvSpPr txBox="1"/>
            <p:nvPr/>
          </p:nvSpPr>
          <p:spPr>
            <a:xfrm>
              <a:off x="2073401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latin typeface="Roboto"/>
                  <a:ea typeface="Roboto"/>
                  <a:cs typeface="Roboto"/>
                  <a:sym typeface="Roboto"/>
                </a:rPr>
                <a:t>Mid-Decade Expansion &amp; Commodity Shocks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latin typeface="Roboto"/>
                  <a:ea typeface="Roboto"/>
                  <a:cs typeface="Roboto"/>
                  <a:sym typeface="Roboto"/>
                </a:rPr>
                <a:t>Growth resumed, but global oil and commodity price swings created pockets of volatility across industries.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78" name="Google Shape;78;p15"/>
            <p:cNvGrpSpPr/>
            <p:nvPr/>
          </p:nvGrpSpPr>
          <p:grpSpPr>
            <a:xfrm rot="10800000">
              <a:off x="2149293" y="3079467"/>
              <a:ext cx="92400" cy="411825"/>
              <a:chOff x="2072481" y="2563700"/>
              <a:chExt cx="92400" cy="411825"/>
            </a:xfrm>
          </p:grpSpPr>
          <p:cxnSp>
            <p:nvCxnSpPr>
              <p:cNvPr id="79" name="Google Shape;79;p15"/>
              <p:cNvCxnSpPr/>
              <p:nvPr/>
            </p:nvCxnSpPr>
            <p:spPr>
              <a:xfrm>
                <a:off x="2118681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0" name="Google Shape;80;p15"/>
              <p:cNvSpPr/>
              <p:nvPr/>
            </p:nvSpPr>
            <p:spPr>
              <a:xfrm>
                <a:off x="2072481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" name="Google Shape;81;p15"/>
          <p:cNvGrpSpPr/>
          <p:nvPr/>
        </p:nvGrpSpPr>
        <p:grpSpPr>
          <a:xfrm>
            <a:off x="3154233" y="1852850"/>
            <a:ext cx="1915527" cy="1735150"/>
            <a:chOff x="3154233" y="1852850"/>
            <a:chExt cx="1915527" cy="1735150"/>
          </a:xfrm>
        </p:grpSpPr>
        <p:sp>
          <p:nvSpPr>
            <p:cNvPr id="82" name="Google Shape;82;p15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5"/>
            <p:cNvSpPr txBox="1"/>
            <p:nvPr/>
          </p:nvSpPr>
          <p:spPr>
            <a:xfrm>
              <a:off x="3154233" y="3216600"/>
              <a:ext cx="692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2016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" name="Google Shape;84;p15"/>
            <p:cNvSpPr txBox="1"/>
            <p:nvPr/>
          </p:nvSpPr>
          <p:spPr>
            <a:xfrm>
              <a:off x="3386760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latin typeface="Roboto"/>
                  <a:ea typeface="Roboto"/>
                  <a:cs typeface="Roboto"/>
                  <a:sym typeface="Roboto"/>
                </a:rPr>
                <a:t>Late-Decade Stability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latin typeface="Roboto"/>
                  <a:ea typeface="Roboto"/>
                  <a:cs typeface="Roboto"/>
                  <a:sym typeface="Roboto"/>
                </a:rPr>
                <a:t>A period of steady economic conditions with predictable interest rates and healthy corporate performance.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85" name="Google Shape;85;p15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86" name="Google Shape;86;p15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87" name="Google Shape;87;p15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88" name="Google Shape;88;p15"/>
          <p:cNvGrpSpPr/>
          <p:nvPr/>
        </p:nvGrpSpPr>
        <p:grpSpPr>
          <a:xfrm>
            <a:off x="4413187" y="2702596"/>
            <a:ext cx="1935010" cy="1744206"/>
            <a:chOff x="4413187" y="2702596"/>
            <a:chExt cx="1935010" cy="1744206"/>
          </a:xfrm>
        </p:grpSpPr>
        <p:sp>
          <p:nvSpPr>
            <p:cNvPr id="89" name="Google Shape;89;p15"/>
            <p:cNvSpPr/>
            <p:nvPr/>
          </p:nvSpPr>
          <p:spPr>
            <a:xfrm>
              <a:off x="4780421" y="3079475"/>
              <a:ext cx="1294800" cy="133500"/>
            </a:xfrm>
            <a:prstGeom prst="rect">
              <a:avLst/>
            </a:prstGeom>
            <a:solidFill>
              <a:srgbClr val="085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" name="Google Shape;90;p15"/>
            <p:cNvGrpSpPr/>
            <p:nvPr/>
          </p:nvGrpSpPr>
          <p:grpSpPr>
            <a:xfrm rot="10800000">
              <a:off x="4737413" y="3079467"/>
              <a:ext cx="92400" cy="411825"/>
              <a:chOff x="2070100" y="2563700"/>
              <a:chExt cx="92400" cy="411825"/>
            </a:xfrm>
          </p:grpSpPr>
          <p:cxnSp>
            <p:nvCxnSpPr>
              <p:cNvPr id="91" name="Google Shape;91;p15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92" name="Google Shape;92;p15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" name="Google Shape;93;p15"/>
            <p:cNvSpPr txBox="1"/>
            <p:nvPr/>
          </p:nvSpPr>
          <p:spPr>
            <a:xfrm>
              <a:off x="4413187" y="2702596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2019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4" name="Google Shape;94;p15"/>
            <p:cNvSpPr txBox="1"/>
            <p:nvPr/>
          </p:nvSpPr>
          <p:spPr>
            <a:xfrm>
              <a:off x="4665197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latin typeface="Roboto"/>
                  <a:ea typeface="Roboto"/>
                  <a:cs typeface="Roboto"/>
                  <a:sym typeface="Roboto"/>
                </a:rPr>
                <a:t>COVID-19 Shock &amp; Aftermath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latin typeface="Roboto"/>
                  <a:ea typeface="Roboto"/>
                  <a:cs typeface="Roboto"/>
                  <a:sym typeface="Roboto"/>
                </a:rPr>
                <a:t>The pandemic caused an abrupt economic collapse followed by an unusually fast recovery powered by stimulus.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5" name="Google Shape;95;p15"/>
          <p:cNvGrpSpPr/>
          <p:nvPr/>
        </p:nvGrpSpPr>
        <p:grpSpPr>
          <a:xfrm>
            <a:off x="5707757" y="1852850"/>
            <a:ext cx="1953773" cy="1735150"/>
            <a:chOff x="5707757" y="1852850"/>
            <a:chExt cx="1953773" cy="1735150"/>
          </a:xfrm>
        </p:grpSpPr>
        <p:sp>
          <p:nvSpPr>
            <p:cNvPr id="96" name="Google Shape;96;p15"/>
            <p:cNvSpPr/>
            <p:nvPr/>
          </p:nvSpPr>
          <p:spPr>
            <a:xfrm>
              <a:off x="6075125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" name="Google Shape;97;p15"/>
            <p:cNvGrpSpPr/>
            <p:nvPr/>
          </p:nvGrpSpPr>
          <p:grpSpPr>
            <a:xfrm>
              <a:off x="6031394" y="2800065"/>
              <a:ext cx="92400" cy="411825"/>
              <a:chOff x="845575" y="2563700"/>
              <a:chExt cx="92400" cy="411825"/>
            </a:xfrm>
          </p:grpSpPr>
          <p:cxnSp>
            <p:nvCxnSpPr>
              <p:cNvPr id="98" name="Google Shape;98;p15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99" name="Google Shape;99;p15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" name="Google Shape;100;p15"/>
            <p:cNvSpPr txBox="1"/>
            <p:nvPr/>
          </p:nvSpPr>
          <p:spPr>
            <a:xfrm>
              <a:off x="5707757" y="3216600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2021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" name="Google Shape;101;p15"/>
            <p:cNvSpPr txBox="1"/>
            <p:nvPr/>
          </p:nvSpPr>
          <p:spPr>
            <a:xfrm>
              <a:off x="5978530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latin typeface="Roboto"/>
                  <a:ea typeface="Roboto"/>
                  <a:cs typeface="Roboto"/>
                  <a:sym typeface="Roboto"/>
                </a:rPr>
                <a:t>Inflation &amp; Rising Rates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latin typeface="Roboto"/>
                  <a:ea typeface="Roboto"/>
                  <a:cs typeface="Roboto"/>
                  <a:sym typeface="Roboto"/>
                </a:rPr>
                <a:t>Soaring inflation and aggressive rate hikes created renewed financial strain and tightened liquidity conditions.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2" name="Google Shape;102;p15"/>
          <p:cNvGrpSpPr/>
          <p:nvPr/>
        </p:nvGrpSpPr>
        <p:grpSpPr>
          <a:xfrm>
            <a:off x="7003996" y="2702596"/>
            <a:ext cx="2142441" cy="1744206"/>
            <a:chOff x="7003996" y="2702596"/>
            <a:chExt cx="2142441" cy="1744206"/>
          </a:xfrm>
        </p:grpSpPr>
        <p:sp>
          <p:nvSpPr>
            <p:cNvPr id="103" name="Google Shape;103;p15"/>
            <p:cNvSpPr/>
            <p:nvPr/>
          </p:nvSpPr>
          <p:spPr>
            <a:xfrm>
              <a:off x="7369837" y="3079475"/>
              <a:ext cx="1776600" cy="133500"/>
            </a:xfrm>
            <a:prstGeom prst="rect">
              <a:avLst/>
            </a:prstGeom>
            <a:solidFill>
              <a:srgbClr val="085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" name="Google Shape;104;p15"/>
            <p:cNvGrpSpPr/>
            <p:nvPr/>
          </p:nvGrpSpPr>
          <p:grpSpPr>
            <a:xfrm rot="10800000">
              <a:off x="7328221" y="3079467"/>
              <a:ext cx="92400" cy="411825"/>
              <a:chOff x="2070100" y="2563700"/>
              <a:chExt cx="92400" cy="411825"/>
            </a:xfrm>
          </p:grpSpPr>
          <p:cxnSp>
            <p:nvCxnSpPr>
              <p:cNvPr id="105" name="Google Shape;105;p15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06" name="Google Shape;106;p15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7" name="Google Shape;107;p15"/>
            <p:cNvSpPr txBox="1"/>
            <p:nvPr/>
          </p:nvSpPr>
          <p:spPr>
            <a:xfrm>
              <a:off x="7003996" y="2702596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2023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" name="Google Shape;108;p15"/>
            <p:cNvSpPr txBox="1"/>
            <p:nvPr/>
          </p:nvSpPr>
          <p:spPr>
            <a:xfrm>
              <a:off x="7256967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2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Gross Domestic Product (GDP)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474550" y="1018575"/>
            <a:ext cx="83577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Gross Domestic Product (GDP) measures the total economic output of a country, reflecting overall economic health and growth trends.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5" name="Google Shape;115;p16" title="Screenshot 2025-12-01 at 7.21.0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59650"/>
            <a:ext cx="8520602" cy="33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Consumer Price Index (CPI) 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p17"/>
          <p:cNvSpPr txBox="1"/>
          <p:nvPr/>
        </p:nvSpPr>
        <p:spPr>
          <a:xfrm>
            <a:off x="474550" y="1018575"/>
            <a:ext cx="83577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Consumer Price Index (CPI) tracks changes in the price level of a basket of goods and services, reflecting inflationary pressures in the economy.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2" name="Google Shape;122;p17" title="Screenshot 2025-12-01 at 7.21.1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700" y="1681420"/>
            <a:ext cx="8357699" cy="34483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Unemployment Rate 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474550" y="1018575"/>
            <a:ext cx="83577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unemployment rate measures the percentage of the labor force that is jobless and actively seeking work, reflecting labor market health.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9" name="Google Shape;129;p18" title="Screenshot 2025-12-01 at 7.21.2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550" y="1629775"/>
            <a:ext cx="8138327" cy="335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Federal Funds Rate </a:t>
            </a:r>
            <a:endParaRPr sz="2500"/>
          </a:p>
        </p:txBody>
      </p:sp>
      <p:sp>
        <p:nvSpPr>
          <p:cNvPr id="135" name="Google Shape;135;p19"/>
          <p:cNvSpPr txBox="1"/>
          <p:nvPr/>
        </p:nvSpPr>
        <p:spPr>
          <a:xfrm>
            <a:off x="474550" y="1018575"/>
            <a:ext cx="83577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Federal Funds Rate is the interest rate at which banks lend to each other overnight, guiding overall borrowing costs in the economy.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6" name="Google Shape;136;p19" title="Screenshot 2025-12-01 at 7.21.3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200" y="1648675"/>
            <a:ext cx="8470277" cy="349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Financial Stress Index</a:t>
            </a:r>
            <a:endParaRPr sz="2500"/>
          </a:p>
        </p:txBody>
      </p:sp>
      <p:sp>
        <p:nvSpPr>
          <p:cNvPr id="142" name="Google Shape;142;p20"/>
          <p:cNvSpPr txBox="1"/>
          <p:nvPr/>
        </p:nvSpPr>
        <p:spPr>
          <a:xfrm>
            <a:off x="474550" y="1018575"/>
            <a:ext cx="83577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Financial Stress Index measures disruptions and instability in the financial system, capturing market volatility, liquidity shortages, and credit conditions.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3" name="Google Shape;143;p20" title="Screenshot 2025-12-01 at 7.21.4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78300"/>
            <a:ext cx="8236099" cy="339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Corporate BBB Credit Spreads</a:t>
            </a:r>
            <a:endParaRPr sz="2500"/>
          </a:p>
        </p:txBody>
      </p:sp>
      <p:sp>
        <p:nvSpPr>
          <p:cNvPr id="149" name="Google Shape;149;p21"/>
          <p:cNvSpPr txBox="1"/>
          <p:nvPr/>
        </p:nvSpPr>
        <p:spPr>
          <a:xfrm>
            <a:off x="474550" y="1018575"/>
            <a:ext cx="83577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BBB credit spreads reflect the extra yield investors demand to hold lower-rated investment-grade corporate debt, indicating perceived credit risk.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0" name="Google Shape;150;p21" title="Screenshot 2025-12-01 at 7.21.5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2" y="1668425"/>
            <a:ext cx="8247726" cy="340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